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33"/>
  </p:notes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78" autoAdjust="0"/>
  </p:normalViewPr>
  <p:slideViewPr>
    <p:cSldViewPr snapToGrid="0">
      <p:cViewPr varScale="1">
        <p:scale>
          <a:sx n="90" d="100"/>
          <a:sy n="90" d="100"/>
        </p:scale>
        <p:origin x="225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585B-8320-4998-991D-DD709D1C8BC2}" type="datetimeFigureOut">
              <a:rPr lang="zh-TW" altLang="en-US" smtClean="0"/>
              <a:t>2013/10/30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33AE2-26D4-4A22-954E-E8FF2E0A7D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0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心得是這篇好多錯字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2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FSM </a:t>
            </a:r>
            <a:r>
              <a:rPr lang="zh-TW" altLang="en-US" dirty="0" smtClean="0"/>
              <a:t>有可能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active</a:t>
            </a:r>
            <a:r>
              <a:rPr lang="zh-TW" altLang="en-US" dirty="0" smtClean="0"/>
              <a:t>，有可能 </a:t>
            </a:r>
            <a:r>
              <a:rPr lang="en-US" altLang="zh-TW" dirty="0" smtClean="0"/>
              <a:t>inactive</a:t>
            </a:r>
            <a:r>
              <a:rPr lang="zh-TW" altLang="en-US" dirty="0" smtClean="0"/>
              <a:t>，而且 </a:t>
            </a:r>
            <a:r>
              <a:rPr lang="en-US" altLang="zh-TW" dirty="0" smtClean="0"/>
              <a:t>FSM </a:t>
            </a:r>
            <a:r>
              <a:rPr lang="zh-TW" altLang="en-US" dirty="0" smtClean="0"/>
              <a:t>還能讓別的 </a:t>
            </a:r>
            <a:r>
              <a:rPr lang="en-US" altLang="zh-TW" dirty="0" smtClean="0"/>
              <a:t>FSM active</a:t>
            </a:r>
            <a:r>
              <a:rPr lang="zh-TW" altLang="en-US" dirty="0" smtClean="0"/>
              <a:t>，所以分配很重要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04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這邊就是講剛剛提到的問題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28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那麼如何分配呢？</a:t>
            </a:r>
            <a:endParaRPr lang="en-US" altLang="zh-TW" dirty="0" smtClean="0"/>
          </a:p>
          <a:p>
            <a:r>
              <a:rPr lang="zh-TW" altLang="en-US" dirty="0" smtClean="0"/>
              <a:t>簡單來說，概念就是找出那些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FSM </a:t>
            </a:r>
            <a:r>
              <a:rPr lang="zh-TW" altLang="en-US" baseline="0" dirty="0" smtClean="0"/>
              <a:t>要讓別的 </a:t>
            </a:r>
            <a:r>
              <a:rPr lang="en-US" altLang="zh-TW" baseline="0" dirty="0" smtClean="0"/>
              <a:t>FSM active</a:t>
            </a:r>
            <a:r>
              <a:rPr lang="zh-TW" altLang="en-US" baseline="0" dirty="0" smtClean="0"/>
              <a:t>，再分配給還沒 </a:t>
            </a:r>
            <a:r>
              <a:rPr lang="en-US" altLang="zh-TW" baseline="0" dirty="0" err="1" smtClean="0"/>
              <a:t>inative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的人，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分配分兩個步驟。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31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shutdown logic </a:t>
            </a:r>
            <a:r>
              <a:rPr lang="zh-TW" altLang="en-US" baseline="0" dirty="0" smtClean="0"/>
              <a:t>避免 </a:t>
            </a:r>
            <a:r>
              <a:rPr lang="en-US" altLang="zh-TW" baseline="0" dirty="0" err="1" smtClean="0"/>
              <a:t>reduntant</a:t>
            </a:r>
            <a:r>
              <a:rPr lang="zh-TW" altLang="en-US" baseline="0" dirty="0" smtClean="0"/>
              <a:t>，記得 </a:t>
            </a:r>
            <a:r>
              <a:rPr lang="en-US" altLang="zh-TW" baseline="0" dirty="0" smtClean="0"/>
              <a:t>left most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03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接下來要介紹的是如果放棄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group capture </a:t>
            </a:r>
            <a:r>
              <a:rPr lang="zh-TW" altLang="en-US" baseline="0" dirty="0" smtClean="0"/>
              <a:t>的功能的話，就可以簡化整個系統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466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 </a:t>
            </a:r>
            <a:r>
              <a:rPr lang="en-US" altLang="zh-TW" dirty="0" smtClean="0"/>
              <a:t>NFA </a:t>
            </a:r>
            <a:r>
              <a:rPr lang="zh-TW" altLang="en-US" dirty="0" smtClean="0"/>
              <a:t>轉成這個鳥樣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16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現在只有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replica 0 </a:t>
            </a:r>
            <a:r>
              <a:rPr lang="zh-TW" altLang="en-US" baseline="0" dirty="0" smtClean="0"/>
              <a:t>會啟動別的 </a:t>
            </a:r>
            <a:r>
              <a:rPr lang="en-US" altLang="zh-TW" baseline="0" dirty="0" smtClean="0"/>
              <a:t>FSM </a:t>
            </a:r>
            <a:r>
              <a:rPr lang="zh-TW" altLang="en-US" baseline="0" dirty="0" smtClean="0"/>
              <a:t>，所以可以不用 </a:t>
            </a:r>
            <a:r>
              <a:rPr lang="en-US" altLang="zh-TW" baseline="0" dirty="0" smtClean="0"/>
              <a:t>branch flag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9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用最簡單的方式分配，分配給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lowest index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inactive FSM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77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變成這個鳥樣</a:t>
            </a:r>
            <a:endParaRPr lang="en-US" altLang="zh-TW" dirty="0" smtClean="0"/>
          </a:p>
          <a:p>
            <a:r>
              <a:rPr lang="zh-TW" altLang="en-US" dirty="0" smtClean="0"/>
              <a:t>注意，仍有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shutdown logic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16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另一種分配法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07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往回推是有問題的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22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剛剛兩個方法不支援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group capture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989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有一些限制，因為 </a:t>
            </a:r>
            <a:r>
              <a:rPr lang="en-US" altLang="zh-TW" baseline="0" dirty="0" smtClean="0"/>
              <a:t>branch flag </a:t>
            </a:r>
            <a:r>
              <a:rPr lang="zh-TW" altLang="en-US" baseline="0" dirty="0" smtClean="0"/>
              <a:t>只能支援一個 </a:t>
            </a:r>
            <a:r>
              <a:rPr lang="en-US" altLang="zh-TW" baseline="0" dirty="0" smtClean="0"/>
              <a:t>FSM </a:t>
            </a:r>
            <a:r>
              <a:rPr lang="zh-TW" altLang="en-US" baseline="0" dirty="0" smtClean="0"/>
              <a:t>啟動，雖可以增加，但就會增加 </a:t>
            </a:r>
            <a:r>
              <a:rPr lang="en-US" altLang="zh-TW" baseline="0" dirty="0" smtClean="0"/>
              <a:t>cost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6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這個問題可以將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部分轉成 </a:t>
            </a:r>
            <a:r>
              <a:rPr lang="en-US" altLang="zh-TW" baseline="0" dirty="0" smtClean="0"/>
              <a:t>DFA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66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分兩個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stage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28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紀錄碰到</a:t>
            </a:r>
            <a:r>
              <a:rPr lang="zh-TW" altLang="en-US" dirty="0" smtClean="0"/>
              <a:t>的每</a:t>
            </a:r>
            <a:r>
              <a:rPr lang="zh-TW" altLang="en-US" dirty="0" smtClean="0"/>
              <a:t>一個可以當開頭的</a:t>
            </a:r>
            <a:r>
              <a:rPr lang="zh-TW" altLang="en-US" dirty="0" smtClean="0"/>
              <a:t>字元也是有問題的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20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一般的 </a:t>
            </a:r>
            <a:r>
              <a:rPr lang="en-US" altLang="zh-TW" dirty="0" smtClean="0"/>
              <a:t>DFA, NFA </a:t>
            </a:r>
            <a:r>
              <a:rPr lang="zh-TW" altLang="en-US" dirty="0" smtClean="0"/>
              <a:t>沒有考慮這點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9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這個問題比較單純，但也是一般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DFA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不會去考慮的問題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1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這是單個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State Machine </a:t>
            </a:r>
            <a:r>
              <a:rPr lang="zh-TW" altLang="en-US" baseline="0" dirty="0" smtClean="0"/>
              <a:t>的架構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66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FSM </a:t>
            </a:r>
            <a:r>
              <a:rPr lang="zh-TW" altLang="en-US" dirty="0" smtClean="0"/>
              <a:t>有分 </a:t>
            </a:r>
            <a:r>
              <a:rPr lang="en-US" altLang="zh-TW" dirty="0" smtClean="0"/>
              <a:t>active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inactive mode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70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 smtClean="0"/>
              <a:t>透過 </a:t>
            </a:r>
            <a:r>
              <a:rPr lang="en-US" altLang="zh-TW" baseline="0" dirty="0" err="1" smtClean="0"/>
              <a:t>load_config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接收訊息，</a:t>
            </a:r>
            <a:r>
              <a:rPr lang="en-US" altLang="zh-TW" baseline="0" dirty="0" err="1" smtClean="0"/>
              <a:t>Config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裡面有多個資訊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21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active_config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傳遞訊息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05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8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277606" cy="1609344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Hardware-accelerated </a:t>
            </a:r>
            <a:r>
              <a:rPr lang="en-US" altLang="zh-TW" sz="3200" b="1" dirty="0"/>
              <a:t>regular expression matching for high-throughput text analytics</a:t>
            </a:r>
            <a:endParaRPr lang="en-US" altLang="zh-TW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3" y="2477693"/>
            <a:ext cx="8210565" cy="2910580"/>
          </a:xfrm>
        </p:spPr>
        <p:txBody>
          <a:bodyPr>
            <a:normAutofit/>
          </a:bodyPr>
          <a:lstStyle/>
          <a:p>
            <a:r>
              <a:rPr lang="en-US" altLang="zh-TW" sz="1500" dirty="0" smtClean="0"/>
              <a:t>Author</a:t>
            </a:r>
            <a:r>
              <a:rPr lang="en-US" altLang="zh-TW" sz="1500" dirty="0"/>
              <a:t>: </a:t>
            </a:r>
            <a:r>
              <a:rPr lang="en-US" altLang="zh-TW" sz="1500" dirty="0" err="1"/>
              <a:t>Kubilay</a:t>
            </a:r>
            <a:r>
              <a:rPr lang="en-US" altLang="zh-TW" sz="1500" dirty="0"/>
              <a:t> </a:t>
            </a:r>
            <a:r>
              <a:rPr lang="en-US" altLang="zh-TW" sz="1500" dirty="0" err="1" smtClean="0"/>
              <a:t>Atasu</a:t>
            </a:r>
            <a:r>
              <a:rPr lang="en-US" altLang="zh-TW" sz="1500" dirty="0" smtClean="0"/>
              <a:t>, Florian </a:t>
            </a:r>
            <a:r>
              <a:rPr lang="en-US" altLang="zh-TW" sz="1500" dirty="0" err="1" smtClean="0"/>
              <a:t>Doerfler</a:t>
            </a:r>
            <a:r>
              <a:rPr lang="en-US" altLang="zh-TW" sz="1500" dirty="0" smtClean="0"/>
              <a:t>, Jan </a:t>
            </a:r>
            <a:r>
              <a:rPr lang="en-US" altLang="zh-TW" sz="1500" dirty="0"/>
              <a:t>van </a:t>
            </a:r>
            <a:r>
              <a:rPr lang="en-US" altLang="zh-TW" sz="1500" dirty="0" err="1" smtClean="0"/>
              <a:t>Lunteren</a:t>
            </a:r>
            <a:r>
              <a:rPr lang="en-US" altLang="zh-TW" sz="1500" dirty="0" smtClean="0"/>
              <a:t>, </a:t>
            </a:r>
            <a:r>
              <a:rPr lang="en-US" altLang="zh-TW" sz="1500" dirty="0" err="1" smtClean="0"/>
              <a:t>Christoph</a:t>
            </a:r>
            <a:r>
              <a:rPr lang="en-US" altLang="zh-TW" sz="1500" dirty="0" smtClean="0"/>
              <a:t> </a:t>
            </a:r>
            <a:r>
              <a:rPr lang="en-US" altLang="zh-TW" sz="1500" dirty="0" err="1"/>
              <a:t>Hagleitner</a:t>
            </a:r>
            <a:endParaRPr lang="en-US" altLang="zh-TW" sz="1500" dirty="0" smtClean="0"/>
          </a:p>
          <a:p>
            <a:r>
              <a:rPr lang="en-US" altLang="zh-TW" sz="1500" dirty="0" smtClean="0"/>
              <a:t>Publisher</a:t>
            </a:r>
            <a:r>
              <a:rPr lang="en-US" altLang="zh-TW" sz="1500" dirty="0"/>
              <a:t>: </a:t>
            </a:r>
            <a:r>
              <a:rPr lang="en-US" altLang="zh-TW" sz="1500" dirty="0" smtClean="0"/>
              <a:t>2013 FPL</a:t>
            </a:r>
          </a:p>
          <a:p>
            <a:r>
              <a:rPr lang="en-US" altLang="zh-TW" sz="1500" dirty="0" smtClean="0"/>
              <a:t>Presenter</a:t>
            </a:r>
            <a:r>
              <a:rPr lang="en-US" altLang="zh-TW" sz="1500" dirty="0"/>
              <a:t>: Yuen-</a:t>
            </a:r>
            <a:r>
              <a:rPr lang="en-US" altLang="zh-TW" sz="1500" dirty="0" err="1"/>
              <a:t>Shuo</a:t>
            </a:r>
            <a:r>
              <a:rPr lang="en-US" altLang="zh-TW" sz="1500" dirty="0"/>
              <a:t> Li</a:t>
            </a:r>
          </a:p>
          <a:p>
            <a:r>
              <a:rPr lang="en-US" altLang="zh-TW" sz="1500" dirty="0"/>
              <a:t>Date: </a:t>
            </a:r>
            <a:r>
              <a:rPr lang="en-US" altLang="zh-TW" sz="1500" dirty="0" smtClean="0"/>
              <a:t>2013/10/30</a:t>
            </a:r>
            <a:endParaRPr lang="zh-TW" altLang="en-US" sz="1500" dirty="0"/>
          </a:p>
          <a:p>
            <a:endParaRPr lang="zh-TW" alt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assume that multiple replicas of the same state </a:t>
            </a:r>
            <a:r>
              <a:rPr lang="en-US" altLang="zh-TW" dirty="0" smtClean="0"/>
              <a:t>machine are </a:t>
            </a:r>
            <a:r>
              <a:rPr lang="en-US" altLang="zh-TW" dirty="0"/>
              <a:t>implemented in hardware.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84" y="2870153"/>
            <a:ext cx="4574032" cy="38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Replica </a:t>
            </a:r>
            <a:r>
              <a:rPr lang="en-US" altLang="zh-TW" dirty="0"/>
              <a:t>can be in an active mode or in an inactive mode, and this information is stored in a register (active </a:t>
            </a:r>
            <a:r>
              <a:rPr lang="en-US" altLang="zh-TW" dirty="0" err="1"/>
              <a:t>reg</a:t>
            </a:r>
            <a:r>
              <a:rPr lang="en-US" altLang="zh-TW" dirty="0"/>
              <a:t>).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inactive replicas are always at state 0 and no state transitions can occur in those state machines.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98" y="3842329"/>
            <a:ext cx="3484195" cy="2935699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3437601" y="3842329"/>
            <a:ext cx="489097" cy="308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94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each active replica, a configuration register (</a:t>
            </a:r>
            <a:r>
              <a:rPr lang="en-US" altLang="zh-TW" dirty="0" err="1" smtClean="0"/>
              <a:t>config_reg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98649" y="4867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err="1" smtClean="0"/>
              <a:t>state_reg</a:t>
            </a:r>
            <a:r>
              <a:rPr lang="en-US" altLang="zh-TW" sz="1600" dirty="0" smtClean="0"/>
              <a:t>: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err="1" smtClean="0"/>
              <a:t>match_reg</a:t>
            </a:r>
            <a:r>
              <a:rPr lang="en-US" altLang="zh-TW" sz="1600" dirty="0" smtClean="0"/>
              <a:t>: a </a:t>
            </a:r>
            <a:r>
              <a:rPr lang="en-US" altLang="zh-TW" sz="1600" dirty="0"/>
              <a:t>match </a:t>
            </a:r>
            <a:r>
              <a:rPr lang="en-US" altLang="zh-TW" sz="1600" dirty="0" smtClean="0"/>
              <a:t>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err="1" smtClean="0"/>
              <a:t>start_offset_reg</a:t>
            </a:r>
            <a:r>
              <a:rPr lang="en-US" altLang="zh-TW" sz="1600" dirty="0" smtClean="0"/>
              <a:t>: the </a:t>
            </a:r>
            <a:r>
              <a:rPr lang="en-US" altLang="zh-TW" sz="1600" dirty="0"/>
              <a:t>start offset of the matching regex in the input </a:t>
            </a:r>
            <a:r>
              <a:rPr lang="en-US" altLang="zh-TW" sz="1600" dirty="0" smtClean="0"/>
              <a:t>stream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51" y="3263933"/>
            <a:ext cx="3484195" cy="29356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735" y="2744256"/>
            <a:ext cx="3724275" cy="1895475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3147237" y="3263933"/>
            <a:ext cx="1022758" cy="361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5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9" y="1919389"/>
            <a:ext cx="4574032" cy="3853970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4003158" y="3091567"/>
            <a:ext cx="5001603" cy="754807"/>
          </a:xfrm>
          <a:prstGeom prst="wedgeRectCallout">
            <a:avLst>
              <a:gd name="adj1" fmla="val -41667"/>
              <a:gd name="adj2" fmla="val 1036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involving a state, a match signal, a start offset, and zero or more capturing group start and end offsets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3389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0" y="1997385"/>
            <a:ext cx="4448175" cy="1695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40" y="4033144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9139" y="4837577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9139" y="5642010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87" y="4065744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86" y="4870177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886" y="5674610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35" y="4065744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34" y="4870177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34" y="5674610"/>
            <a:ext cx="791921" cy="6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191386" y="4182105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Replica 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1386" y="498653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Replica 1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1386" y="576957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Replica 2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13894" y="4135938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713894" y="4950877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739639" y="5744804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228495" y="4168538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228495" y="4983477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1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254240" y="5777404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732465" y="4168538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732465" y="4983477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2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758210" y="5777404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 2</a:t>
            </a:r>
            <a:endParaRPr lang="zh-TW" altLang="en-US" sz="2400" dirty="0"/>
          </a:p>
        </p:txBody>
      </p:sp>
      <p:sp>
        <p:nvSpPr>
          <p:cNvPr id="32" name="向右箭號 31"/>
          <p:cNvSpPr/>
          <p:nvPr/>
        </p:nvSpPr>
        <p:spPr>
          <a:xfrm>
            <a:off x="2805579" y="5012404"/>
            <a:ext cx="850604" cy="343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5474351" y="5032071"/>
            <a:ext cx="850604" cy="343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062198" y="465521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733582" y="469410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7" name="矩形圖說文字 36"/>
          <p:cNvSpPr/>
          <p:nvPr/>
        </p:nvSpPr>
        <p:spPr>
          <a:xfrm>
            <a:off x="7104265" y="3596243"/>
            <a:ext cx="1886060" cy="273907"/>
          </a:xfrm>
          <a:prstGeom prst="wedgeRectCallout">
            <a:avLst>
              <a:gd name="adj1" fmla="val -34363"/>
              <a:gd name="adj2" fmla="val 896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/>
              <a:t>remains in state 0</a:t>
            </a:r>
            <a:endParaRPr lang="zh-TW" altLang="en-US" sz="1400" dirty="0"/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37" y="299749"/>
            <a:ext cx="3066455" cy="2583722"/>
          </a:xfrm>
          <a:prstGeom prst="rect">
            <a:avLst/>
          </a:prstGeom>
        </p:spPr>
      </p:pic>
      <p:sp>
        <p:nvSpPr>
          <p:cNvPr id="39" name="向上箭號 38"/>
          <p:cNvSpPr/>
          <p:nvPr/>
        </p:nvSpPr>
        <p:spPr>
          <a:xfrm>
            <a:off x="6324955" y="2872401"/>
            <a:ext cx="265679" cy="2964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7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the regex is non-anchored, the replica 0 always </a:t>
            </a:r>
            <a:r>
              <a:rPr lang="en-US" altLang="zh-TW" dirty="0" smtClean="0"/>
              <a:t>remains active</a:t>
            </a:r>
            <a:r>
              <a:rPr lang="en-US" altLang="zh-TW" dirty="0"/>
              <a:t>, and at state 0. </a:t>
            </a:r>
            <a:endParaRPr lang="en-US" altLang="zh-TW" dirty="0" smtClean="0"/>
          </a:p>
          <a:p>
            <a:r>
              <a:rPr lang="en-US" altLang="zh-TW" dirty="0" smtClean="0"/>
              <a:t>If </a:t>
            </a:r>
            <a:r>
              <a:rPr lang="en-US" altLang="zh-TW" dirty="0"/>
              <a:t>the regex is anchored, </a:t>
            </a:r>
            <a:r>
              <a:rPr lang="en-US" altLang="zh-TW" dirty="0" smtClean="0"/>
              <a:t>the replica </a:t>
            </a:r>
            <a:r>
              <a:rPr lang="en-US" altLang="zh-TW" dirty="0"/>
              <a:t>0 remains active for one cycle only, and performs </a:t>
            </a:r>
            <a:r>
              <a:rPr lang="en-US" altLang="zh-TW" dirty="0" smtClean="0"/>
              <a:t>a single </a:t>
            </a:r>
            <a:r>
              <a:rPr lang="en-US" altLang="zh-TW" dirty="0"/>
              <a:t>state transition that starts from state 0.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52623" y="4646427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Anchor: ^</a:t>
            </a:r>
            <a:r>
              <a:rPr lang="en-US" altLang="zh-TW" sz="2000" dirty="0" err="1" smtClean="0"/>
              <a:t>adcde</a:t>
            </a:r>
            <a:endParaRPr lang="en-US" altLang="zh-TW" sz="2000" dirty="0" smtClean="0"/>
          </a:p>
          <a:p>
            <a:r>
              <a:rPr lang="en-US" altLang="zh-TW" sz="2000" dirty="0" smtClean="0"/>
              <a:t>Non-Anchor: </a:t>
            </a:r>
            <a:r>
              <a:rPr lang="en-US" altLang="zh-TW" sz="2000" dirty="0" err="1" smtClean="0"/>
              <a:t>abcde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50" y="4792847"/>
            <a:ext cx="4467225" cy="169545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4859079" y="4176265"/>
            <a:ext cx="329609" cy="61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47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Our architecture utilizes multiple replicas of a state </a:t>
            </a:r>
            <a:r>
              <a:rPr lang="en-US" altLang="zh-TW" dirty="0" smtClean="0"/>
              <a:t>machine that </a:t>
            </a:r>
            <a:r>
              <a:rPr lang="en-US" altLang="zh-TW" dirty="0"/>
              <a:t>operate in parallel. An interconnection network that </a:t>
            </a:r>
            <a:r>
              <a:rPr lang="en-US" altLang="zh-TW" dirty="0" smtClean="0"/>
              <a:t>enables these </a:t>
            </a:r>
            <a:r>
              <a:rPr lang="en-US" altLang="zh-TW" dirty="0"/>
              <a:t>replicas to communicate with each other is </a:t>
            </a:r>
            <a:r>
              <a:rPr lang="en-US" altLang="zh-TW" dirty="0" smtClean="0"/>
              <a:t>essential.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765" y="3294152"/>
            <a:ext cx="4360789" cy="35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Interconnection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general, there can be multiple non-deterministic </a:t>
            </a:r>
            <a:r>
              <a:rPr lang="en-US" altLang="zh-TW" dirty="0" smtClean="0"/>
              <a:t>states in </a:t>
            </a:r>
            <a:r>
              <a:rPr lang="en-US" altLang="zh-TW" dirty="0"/>
              <a:t>an NFA, and multiple branch flag signals can be </a:t>
            </a:r>
            <a:r>
              <a:rPr lang="en-US" altLang="zh-TW" dirty="0" smtClean="0"/>
              <a:t>activated in </a:t>
            </a:r>
            <a:r>
              <a:rPr lang="en-US" altLang="zh-TW" dirty="0"/>
              <a:t>parallel by multiple active replicas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Handling </a:t>
            </a:r>
            <a:r>
              <a:rPr lang="en-US" altLang="zh-TW" dirty="0" smtClean="0"/>
              <a:t>all of </a:t>
            </a:r>
            <a:r>
              <a:rPr lang="en-US" altLang="zh-TW" dirty="0"/>
              <a:t>these branches in parallel requires selecting multiple </a:t>
            </a:r>
            <a:r>
              <a:rPr lang="en-US" altLang="zh-TW" dirty="0" smtClean="0"/>
              <a:t>inactive replicas</a:t>
            </a:r>
            <a:r>
              <a:rPr lang="en-US" altLang="zh-TW" dirty="0"/>
              <a:t>, and routing multiple branch </a:t>
            </a:r>
            <a:r>
              <a:rPr lang="en-US" altLang="zh-TW" dirty="0" err="1"/>
              <a:t>config</a:t>
            </a:r>
            <a:r>
              <a:rPr lang="en-US" altLang="zh-TW" dirty="0"/>
              <a:t> </a:t>
            </a:r>
            <a:r>
              <a:rPr lang="en-US" altLang="zh-TW" dirty="0" smtClean="0"/>
              <a:t>values to </a:t>
            </a:r>
            <a:r>
              <a:rPr lang="en-US" altLang="zh-TW" dirty="0"/>
              <a:t>the selected replicas in parallel.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Implementing </a:t>
            </a:r>
            <a:r>
              <a:rPr lang="en-US" altLang="zh-TW" dirty="0"/>
              <a:t>such </a:t>
            </a:r>
            <a:r>
              <a:rPr lang="en-US" altLang="zh-TW" dirty="0" smtClean="0"/>
              <a:t>a functionality </a:t>
            </a:r>
            <a:r>
              <a:rPr lang="en-US" altLang="zh-TW" dirty="0"/>
              <a:t>without introducing multiple delay cycles </a:t>
            </a:r>
            <a:r>
              <a:rPr lang="en-US" altLang="zh-TW" dirty="0" smtClean="0"/>
              <a:t>into the </a:t>
            </a:r>
            <a:r>
              <a:rPr lang="en-US" altLang="zh-TW" dirty="0"/>
              <a:t>state transition loop is a nontrivial task, and </a:t>
            </a:r>
            <a:r>
              <a:rPr lang="en-US" altLang="zh-TW" dirty="0" smtClean="0"/>
              <a:t>requires an </a:t>
            </a:r>
            <a:r>
              <a:rPr lang="en-US" altLang="zh-TW" dirty="0"/>
              <a:t>efficient interconnection network.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6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Interconnection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parallel pack operation can be efficiently </a:t>
            </a:r>
            <a:r>
              <a:rPr lang="en-US" altLang="zh-TW" dirty="0" smtClean="0"/>
              <a:t>implemented using </a:t>
            </a:r>
            <a:r>
              <a:rPr lang="en-US" altLang="zh-TW" dirty="0"/>
              <a:t>a reverse butterfly network, and </a:t>
            </a:r>
            <a:r>
              <a:rPr lang="en-US" altLang="zh-TW" dirty="0" smtClean="0"/>
              <a:t>additional control </a:t>
            </a:r>
            <a:r>
              <a:rPr lang="en-US" altLang="zh-TW" dirty="0"/>
              <a:t>circuitry that uses parallel prefix computation [15].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0739" y="6396335"/>
            <a:ext cx="77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[15]:</a:t>
            </a:r>
            <a:r>
              <a:rPr lang="en-US" altLang="zh-TW" sz="1200" dirty="0" err="1"/>
              <a:t>Yedidya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Hilewitz</a:t>
            </a:r>
            <a:r>
              <a:rPr lang="en-US" altLang="zh-TW" sz="1200" dirty="0"/>
              <a:t> and Ruby B. Lee. Fast bit compression and </a:t>
            </a:r>
            <a:r>
              <a:rPr lang="en-US" altLang="zh-TW" sz="1200" dirty="0" smtClean="0"/>
              <a:t>expansion with </a:t>
            </a:r>
            <a:r>
              <a:rPr lang="en-US" altLang="zh-TW" sz="1200" dirty="0"/>
              <a:t>parallel extract and parallel deposit instructions. In </a:t>
            </a:r>
            <a:r>
              <a:rPr lang="en-US" altLang="zh-TW" sz="1200" i="1" dirty="0" smtClean="0"/>
              <a:t>Proc. ASAP</a:t>
            </a:r>
            <a:r>
              <a:rPr lang="en-US" altLang="zh-TW" sz="1200" dirty="0"/>
              <a:t>, pages 65–72, 2006.</a:t>
            </a:r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10" y="3527352"/>
            <a:ext cx="3438525" cy="2057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61282"/>
            <a:ext cx="3343275" cy="20383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05529" y="326213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f: </a:t>
            </a:r>
            <a:r>
              <a:rPr lang="en-US" altLang="zh-TW" dirty="0" err="1" smtClean="0"/>
              <a:t>branch_flag</a:t>
            </a:r>
            <a:endParaRPr lang="en-US" altLang="zh-TW" dirty="0" smtClean="0"/>
          </a:p>
          <a:p>
            <a:r>
              <a:rPr lang="en-US" altLang="zh-TW" dirty="0" err="1"/>
              <a:t>a</a:t>
            </a:r>
            <a:r>
              <a:rPr lang="en-US" altLang="zh-TW" dirty="0" err="1" smtClean="0"/>
              <a:t>f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active_flag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14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Interconnection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Our architecture includes a shutdown logic to avoid </a:t>
            </a:r>
            <a:r>
              <a:rPr lang="en-US" altLang="zh-TW" dirty="0" smtClean="0"/>
              <a:t>redundant next </a:t>
            </a:r>
            <a:r>
              <a:rPr lang="en-US" altLang="zh-TW" dirty="0"/>
              <a:t>state computations and to support </a:t>
            </a:r>
            <a:r>
              <a:rPr lang="en-US" altLang="zh-TW" dirty="0" smtClean="0"/>
              <a:t>leftmost match semantics. </a:t>
            </a:r>
          </a:p>
          <a:p>
            <a:r>
              <a:rPr lang="en-US" altLang="zh-TW" dirty="0" smtClean="0"/>
              <a:t>If </a:t>
            </a:r>
            <a:r>
              <a:rPr lang="en-US" altLang="zh-TW" dirty="0"/>
              <a:t>one or more transitions </a:t>
            </a:r>
            <a:r>
              <a:rPr lang="en-US" altLang="zh-TW" dirty="0" smtClean="0"/>
              <a:t>produce the </a:t>
            </a:r>
            <a:r>
              <a:rPr lang="en-US" altLang="zh-TW" dirty="0"/>
              <a:t>same state in their active </a:t>
            </a:r>
            <a:r>
              <a:rPr lang="en-US" altLang="zh-TW" dirty="0" err="1"/>
              <a:t>config</a:t>
            </a:r>
            <a:r>
              <a:rPr lang="en-US" altLang="zh-TW" dirty="0"/>
              <a:t> or branch 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 data</a:t>
            </a:r>
            <a:r>
              <a:rPr lang="en-US" altLang="zh-TW" dirty="0"/>
              <a:t>, the redundancy is eliminated by setting the active </a:t>
            </a:r>
            <a:r>
              <a:rPr lang="en-US" altLang="zh-TW" dirty="0" smtClean="0"/>
              <a:t>flag or </a:t>
            </a:r>
            <a:r>
              <a:rPr lang="en-US" altLang="zh-TW" dirty="0"/>
              <a:t>branch flag signals to 0 in all of these </a:t>
            </a:r>
            <a:r>
              <a:rPr lang="en-US" altLang="zh-TW" dirty="0" smtClean="0"/>
              <a:t>configurations except </a:t>
            </a:r>
            <a:r>
              <a:rPr lang="en-US" altLang="zh-TW" dirty="0"/>
              <a:t>one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82" y="4351404"/>
            <a:ext cx="2945219" cy="2406976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4625163" y="5554892"/>
            <a:ext cx="606055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Regex </a:t>
            </a:r>
            <a:r>
              <a:rPr lang="en-US" altLang="zh-TW" dirty="0"/>
              <a:t>matching is one of </a:t>
            </a:r>
            <a:r>
              <a:rPr lang="en-US" altLang="zh-TW" dirty="0" smtClean="0"/>
              <a:t>the most computationally intensive </a:t>
            </a:r>
            <a:r>
              <a:rPr lang="en-US" altLang="zh-TW" dirty="0"/>
              <a:t>tasks in network intrusion </a:t>
            </a:r>
            <a:r>
              <a:rPr lang="en-US" altLang="zh-TW" dirty="0" smtClean="0"/>
              <a:t>detection systems</a:t>
            </a:r>
            <a:r>
              <a:rPr lang="en-US" altLang="zh-TW" dirty="0"/>
              <a:t>, such as </a:t>
            </a:r>
            <a:r>
              <a:rPr lang="en-US" altLang="zh-TW" dirty="0" smtClean="0"/>
              <a:t>Snort, </a:t>
            </a:r>
            <a:r>
              <a:rPr lang="en-US" altLang="zh-TW" dirty="0"/>
              <a:t>and in information </a:t>
            </a:r>
            <a:r>
              <a:rPr lang="en-US" altLang="zh-TW" dirty="0" smtClean="0"/>
              <a:t>extraction systems</a:t>
            </a:r>
            <a:r>
              <a:rPr lang="en-US" altLang="zh-TW" dirty="0"/>
              <a:t>, such as IBM’s </a:t>
            </a:r>
            <a:r>
              <a:rPr lang="en-US" altLang="zh-TW" dirty="0" err="1"/>
              <a:t>SystemT</a:t>
            </a:r>
            <a:r>
              <a:rPr lang="en-US" altLang="zh-TW" dirty="0"/>
              <a:t> text analytics software [2</a:t>
            </a:r>
            <a:r>
              <a:rPr lang="en-US" altLang="zh-TW" dirty="0" smtClean="0"/>
              <a:t>].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089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Start Offset Reporting Using Arbitration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are going to show that if the only </a:t>
            </a:r>
            <a:r>
              <a:rPr lang="en-US" altLang="zh-TW" dirty="0" smtClean="0"/>
              <a:t>required regex </a:t>
            </a:r>
            <a:r>
              <a:rPr lang="en-US" altLang="zh-TW" dirty="0"/>
              <a:t>feature is start offset reporting, the </a:t>
            </a:r>
            <a:r>
              <a:rPr lang="en-US" altLang="zh-TW" dirty="0" smtClean="0"/>
              <a:t>interconnection network architecture </a:t>
            </a:r>
            <a:r>
              <a:rPr lang="en-US" altLang="zh-TW" dirty="0"/>
              <a:t>can be </a:t>
            </a:r>
            <a:r>
              <a:rPr lang="en-US" altLang="zh-TW" dirty="0" smtClean="0"/>
              <a:t>significantly simplified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14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Start Offset Reporting Using Arbitration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apply the </a:t>
            </a:r>
            <a:r>
              <a:rPr lang="en-US" altLang="zh-TW" dirty="0" err="1"/>
              <a:t>powerset</a:t>
            </a:r>
            <a:r>
              <a:rPr lang="en-US" altLang="zh-TW" dirty="0"/>
              <a:t> </a:t>
            </a:r>
            <a:r>
              <a:rPr lang="en-US" altLang="zh-TW" dirty="0" smtClean="0"/>
              <a:t>algorithm partially </a:t>
            </a:r>
            <a:r>
              <a:rPr lang="en-US" altLang="zh-TW" dirty="0"/>
              <a:t>on the NFA of the regex to eliminate the </a:t>
            </a:r>
            <a:r>
              <a:rPr lang="en-US" altLang="zh-TW" dirty="0" err="1" smtClean="0"/>
              <a:t>nondeterminism</a:t>
            </a:r>
            <a:r>
              <a:rPr lang="en-US" altLang="zh-TW" dirty="0" smtClean="0"/>
              <a:t> from </a:t>
            </a:r>
            <a:r>
              <a:rPr lang="en-US" altLang="zh-TW" dirty="0"/>
              <a:t>all the states except state </a:t>
            </a:r>
            <a:r>
              <a:rPr lang="en-US" altLang="zh-TW" dirty="0" smtClean="0"/>
              <a:t>0</a:t>
            </a:r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93" y="3572482"/>
            <a:ext cx="4105607" cy="20991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7" y="4173629"/>
            <a:ext cx="3891516" cy="149802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4028300" y="4507971"/>
            <a:ext cx="648586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16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Start Offset Reporting Using Arbitration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Note that in such a case, the only replica that can assert the branch flag is the replica that implements the state 0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Hence, branch flag and branch </a:t>
            </a:r>
            <a:r>
              <a:rPr lang="en-US" altLang="zh-TW" dirty="0" err="1"/>
              <a:t>config</a:t>
            </a:r>
            <a:r>
              <a:rPr lang="en-US" altLang="zh-TW" dirty="0"/>
              <a:t> </a:t>
            </a:r>
            <a:r>
              <a:rPr lang="en-US" altLang="zh-TW" dirty="0" smtClean="0"/>
              <a:t>signals can </a:t>
            </a:r>
            <a:r>
              <a:rPr lang="en-US" altLang="zh-TW" dirty="0"/>
              <a:t>be eliminated from the remaining replicas for </a:t>
            </a:r>
            <a:r>
              <a:rPr lang="en-US" altLang="zh-TW" dirty="0" smtClean="0"/>
              <a:t>resource optimization</a:t>
            </a:r>
            <a:r>
              <a:rPr lang="en-US" altLang="zh-TW" dirty="0"/>
              <a:t>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3987010"/>
            <a:ext cx="4521722" cy="23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Start Offset Reporting Using Arbitration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Whenever the branch flag signal is </a:t>
            </a:r>
            <a:r>
              <a:rPr lang="en-US" altLang="zh-TW" dirty="0" smtClean="0"/>
              <a:t>asserted by </a:t>
            </a:r>
            <a:r>
              <a:rPr lang="en-US" altLang="zh-TW" dirty="0"/>
              <a:t>the replica 0, if there are multiple inactive replicas, an </a:t>
            </a:r>
            <a:r>
              <a:rPr lang="en-US" altLang="zh-TW" dirty="0" smtClean="0"/>
              <a:t>arbitration logic </a:t>
            </a:r>
            <a:r>
              <a:rPr lang="en-US" altLang="zh-TW" dirty="0"/>
              <a:t>must be used to select the replica that will </a:t>
            </a:r>
            <a:r>
              <a:rPr lang="en-US" altLang="zh-TW" dirty="0" smtClean="0"/>
              <a:t>be activated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The solution is selecting </a:t>
            </a:r>
            <a:r>
              <a:rPr lang="en-US" altLang="zh-TW" dirty="0"/>
              <a:t>the replica with the lowest index among all the </a:t>
            </a:r>
            <a:r>
              <a:rPr lang="en-US" altLang="zh-TW" dirty="0" smtClean="0"/>
              <a:t>inactive replicas</a:t>
            </a:r>
            <a:r>
              <a:rPr lang="en-US" altLang="zh-TW" dirty="0"/>
              <a:t>, which can be efficiently implemented using </a:t>
            </a:r>
            <a:r>
              <a:rPr lang="en-US" altLang="zh-TW" dirty="0" smtClean="0"/>
              <a:t>a simple </a:t>
            </a:r>
            <a:r>
              <a:rPr lang="en-US" altLang="zh-TW" dirty="0"/>
              <a:t>arbiter. </a:t>
            </a:r>
            <a:endParaRPr lang="en-US" altLang="zh-TW" dirty="0" smtClean="0"/>
          </a:p>
          <a:p>
            <a:r>
              <a:rPr lang="en-US" altLang="zh-TW" dirty="0" smtClean="0"/>
              <a:t>In </a:t>
            </a:r>
            <a:r>
              <a:rPr lang="en-US" altLang="zh-TW" dirty="0"/>
              <a:t>this way, the complex interconnection </a:t>
            </a:r>
            <a:r>
              <a:rPr lang="en-US" altLang="zh-TW" dirty="0" smtClean="0"/>
              <a:t>network that </a:t>
            </a:r>
            <a:r>
              <a:rPr lang="en-US" altLang="zh-TW" dirty="0"/>
              <a:t>utilizes pack/unpack operations is eliminated.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316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Start Offset Reporting Using Arbitration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31" y="2324648"/>
            <a:ext cx="4652738" cy="36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Start Offset Reporting Using A </a:t>
            </a:r>
            <a:r>
              <a:rPr lang="en-US" altLang="zh-TW" dirty="0" smtClean="0"/>
              <a:t>Simplified Pack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simplified pack network that packs N −1 active 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, active </a:t>
            </a:r>
            <a:r>
              <a:rPr lang="en-US" altLang="zh-TW" dirty="0"/>
              <a:t>flag pairs and a single branch </a:t>
            </a:r>
            <a:r>
              <a:rPr lang="en-US" altLang="zh-TW" dirty="0" err="1"/>
              <a:t>config</a:t>
            </a:r>
            <a:r>
              <a:rPr lang="en-US" altLang="zh-TW" dirty="0"/>
              <a:t>, branch </a:t>
            </a:r>
            <a:r>
              <a:rPr lang="en-US" altLang="zh-TW" dirty="0" smtClean="0"/>
              <a:t>flag pair </a:t>
            </a:r>
            <a:r>
              <a:rPr lang="en-US" altLang="zh-TW" dirty="0"/>
              <a:t>into N − 1 load </a:t>
            </a:r>
            <a:r>
              <a:rPr lang="en-US" altLang="zh-TW" dirty="0" err="1"/>
              <a:t>config</a:t>
            </a:r>
            <a:r>
              <a:rPr lang="en-US" altLang="zh-TW" dirty="0"/>
              <a:t>, load flag pairs can be </a:t>
            </a:r>
            <a:r>
              <a:rPr lang="en-US" altLang="zh-TW" dirty="0" smtClean="0"/>
              <a:t>utilized for </a:t>
            </a:r>
            <a:r>
              <a:rPr lang="en-US" altLang="zh-TW" dirty="0"/>
              <a:t>start offset reporting, which reduces the area </a:t>
            </a:r>
            <a:r>
              <a:rPr lang="en-US" altLang="zh-TW" dirty="0" smtClean="0"/>
              <a:t>and the </a:t>
            </a:r>
            <a:r>
              <a:rPr lang="en-US" altLang="zh-TW" dirty="0"/>
              <a:t>latency of the pack </a:t>
            </a:r>
            <a:r>
              <a:rPr lang="en-US" altLang="zh-TW" dirty="0" smtClean="0"/>
              <a:t>network.. </a:t>
            </a:r>
          </a:p>
          <a:p>
            <a:r>
              <a:rPr lang="en-US" altLang="zh-TW" dirty="0" smtClean="0"/>
              <a:t>Of </a:t>
            </a:r>
            <a:r>
              <a:rPr lang="en-US" altLang="zh-TW" dirty="0"/>
              <a:t>course, using such a simplified </a:t>
            </a:r>
            <a:r>
              <a:rPr lang="en-US" altLang="zh-TW" dirty="0" smtClean="0"/>
              <a:t>pack network </a:t>
            </a:r>
            <a:r>
              <a:rPr lang="en-US" altLang="zh-TW" dirty="0"/>
              <a:t>is still more expensive than using an arbiter. </a:t>
            </a:r>
            <a:r>
              <a:rPr lang="en-US" altLang="zh-TW" dirty="0" smtClean="0"/>
              <a:t>However, using </a:t>
            </a:r>
            <a:r>
              <a:rPr lang="en-US" altLang="zh-TW" dirty="0"/>
              <a:t>the pack network guarantees that a replica </a:t>
            </a:r>
            <a:r>
              <a:rPr lang="en-US" altLang="zh-TW" dirty="0" smtClean="0"/>
              <a:t>with an </a:t>
            </a:r>
            <a:r>
              <a:rPr lang="en-US" altLang="zh-TW" dirty="0"/>
              <a:t>index </a:t>
            </a:r>
            <a:r>
              <a:rPr lang="en-US" altLang="zh-TW" dirty="0" err="1"/>
              <a:t>i</a:t>
            </a:r>
            <a:r>
              <a:rPr lang="en-US" altLang="zh-TW" dirty="0"/>
              <a:t> always has a smaller start offset than a </a:t>
            </a:r>
            <a:r>
              <a:rPr lang="en-US" altLang="zh-TW" dirty="0" smtClean="0"/>
              <a:t>replica with </a:t>
            </a:r>
            <a:r>
              <a:rPr lang="en-US" altLang="zh-TW" dirty="0"/>
              <a:t>an index j when </a:t>
            </a:r>
            <a:r>
              <a:rPr lang="en-US" altLang="zh-TW" dirty="0" err="1"/>
              <a:t>i</a:t>
            </a:r>
            <a:r>
              <a:rPr lang="en-US" altLang="zh-TW" dirty="0"/>
              <a:t> &lt; j. </a:t>
            </a:r>
            <a:endParaRPr lang="en-US" altLang="zh-TW" dirty="0" smtClean="0"/>
          </a:p>
          <a:p>
            <a:r>
              <a:rPr lang="en-US" altLang="zh-TW" dirty="0" smtClean="0"/>
              <a:t>This </a:t>
            </a:r>
            <a:r>
              <a:rPr lang="en-US" altLang="zh-TW" dirty="0"/>
              <a:t>property greatly </a:t>
            </a:r>
            <a:r>
              <a:rPr lang="en-US" altLang="zh-TW" dirty="0" smtClean="0"/>
              <a:t>simplifies the </a:t>
            </a:r>
            <a:r>
              <a:rPr lang="en-US" altLang="zh-TW" dirty="0"/>
              <a:t>implementation of leftmost-match semantics in </a:t>
            </a:r>
            <a:r>
              <a:rPr lang="en-US" altLang="zh-TW" dirty="0" smtClean="0"/>
              <a:t>the shutdown </a:t>
            </a:r>
            <a:r>
              <a:rPr lang="en-US" altLang="zh-TW" dirty="0"/>
              <a:t>logic. We are omitting the details for brevity.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880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Capturing Group Support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Start </a:t>
            </a:r>
            <a:r>
              <a:rPr lang="en-US" altLang="zh-TW" b="1" dirty="0"/>
              <a:t>Offset Reporting Using </a:t>
            </a:r>
            <a:r>
              <a:rPr lang="en-US" altLang="zh-TW" b="1" dirty="0" smtClean="0"/>
              <a:t>Arbitration </a:t>
            </a:r>
            <a:r>
              <a:rPr lang="en-US" altLang="zh-TW" dirty="0" smtClean="0"/>
              <a:t>and </a:t>
            </a:r>
            <a:r>
              <a:rPr lang="en-US" altLang="zh-TW" b="1" dirty="0"/>
              <a:t>Start Offset Reporting Using A Simplified </a:t>
            </a:r>
            <a:r>
              <a:rPr lang="en-US" altLang="zh-TW" b="1" dirty="0" smtClean="0"/>
              <a:t>Pack</a:t>
            </a:r>
            <a:r>
              <a:rPr lang="en-US" altLang="zh-TW" dirty="0" smtClean="0"/>
              <a:t> are </a:t>
            </a:r>
            <a:r>
              <a:rPr lang="en-US" altLang="zh-TW" dirty="0"/>
              <a:t>not general enough to support the capturing </a:t>
            </a:r>
            <a:r>
              <a:rPr lang="en-US" altLang="zh-TW" dirty="0" smtClean="0"/>
              <a:t>groups.</a:t>
            </a:r>
          </a:p>
          <a:p>
            <a:r>
              <a:rPr lang="en-US" altLang="zh-TW" dirty="0" smtClean="0"/>
              <a:t>Because </a:t>
            </a:r>
            <a:r>
              <a:rPr lang="en-US" altLang="zh-TW" dirty="0" err="1"/>
              <a:t>nondeterminism</a:t>
            </a:r>
            <a:r>
              <a:rPr lang="en-US" altLang="zh-TW" dirty="0"/>
              <a:t> cannot be completely removed </a:t>
            </a:r>
            <a:r>
              <a:rPr lang="en-US" altLang="zh-TW" dirty="0" smtClean="0"/>
              <a:t>from all </a:t>
            </a:r>
            <a:r>
              <a:rPr lang="en-US" altLang="zh-TW" dirty="0"/>
              <a:t>NFA states without loosing the capturing group information.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45" y="4680098"/>
            <a:ext cx="3009900" cy="1219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60" y="4241948"/>
            <a:ext cx="3124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Capturing Group Support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32799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Mapping </a:t>
            </a:r>
            <a:r>
              <a:rPr lang="en-US" altLang="zh-TW" dirty="0" err="1"/>
              <a:t>regexs</a:t>
            </a:r>
            <a:r>
              <a:rPr lang="en-US" altLang="zh-TW" dirty="0"/>
              <a:t> with capturing </a:t>
            </a:r>
            <a:r>
              <a:rPr lang="en-US" altLang="zh-TW" dirty="0" smtClean="0"/>
              <a:t>groups is </a:t>
            </a:r>
            <a:r>
              <a:rPr lang="en-US" altLang="zh-TW" dirty="0"/>
              <a:t>still a non-trivial task because our </a:t>
            </a:r>
            <a:r>
              <a:rPr lang="en-US" altLang="zh-TW" dirty="0" smtClean="0"/>
              <a:t>architecture allows </a:t>
            </a:r>
            <a:r>
              <a:rPr lang="en-US" altLang="zh-TW" dirty="0"/>
              <a:t>a limited amount of </a:t>
            </a:r>
            <a:r>
              <a:rPr lang="en-US" altLang="zh-TW" dirty="0" err="1"/>
              <a:t>nondeterminism</a:t>
            </a:r>
            <a:r>
              <a:rPr lang="en-US" altLang="zh-TW" dirty="0"/>
              <a:t> per state. </a:t>
            </a:r>
            <a:endParaRPr lang="en-US" altLang="zh-TW" dirty="0" smtClean="0"/>
          </a:p>
          <a:p>
            <a:r>
              <a:rPr lang="en-US" altLang="zh-TW" dirty="0" smtClean="0"/>
              <a:t>For</a:t>
            </a:r>
            <a:r>
              <a:rPr lang="en-US" altLang="zh-TW" dirty="0"/>
              <a:t> </a:t>
            </a:r>
            <a:r>
              <a:rPr lang="en-US" altLang="zh-TW" dirty="0" smtClean="0"/>
              <a:t>instance</a:t>
            </a:r>
            <a:r>
              <a:rPr lang="en-US" altLang="zh-TW" dirty="0"/>
              <a:t>, </a:t>
            </a:r>
            <a:r>
              <a:rPr lang="en-US" altLang="zh-TW" dirty="0" smtClean="0"/>
              <a:t>our </a:t>
            </a:r>
            <a:r>
              <a:rPr lang="en-US" altLang="zh-TW" dirty="0"/>
              <a:t>state machine elements can produce at </a:t>
            </a:r>
            <a:r>
              <a:rPr lang="en-US" altLang="zh-TW" dirty="0" smtClean="0"/>
              <a:t>most two </a:t>
            </a:r>
            <a:r>
              <a:rPr lang="en-US" altLang="zh-TW" dirty="0"/>
              <a:t>possible next states that are stored in active 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 and </a:t>
            </a:r>
            <a:r>
              <a:rPr lang="en-US" altLang="zh-TW" dirty="0"/>
              <a:t>branch </a:t>
            </a:r>
            <a:r>
              <a:rPr lang="en-US" altLang="zh-TW" dirty="0" err="1"/>
              <a:t>config</a:t>
            </a:r>
            <a:r>
              <a:rPr lang="en-US" altLang="zh-TW" dirty="0"/>
              <a:t> outputs. </a:t>
            </a:r>
            <a:endParaRPr lang="en-US" altLang="zh-TW" dirty="0" smtClean="0"/>
          </a:p>
          <a:p>
            <a:r>
              <a:rPr lang="en-US" altLang="zh-TW" dirty="0" smtClean="0"/>
              <a:t>Increasing </a:t>
            </a:r>
            <a:r>
              <a:rPr lang="en-US" altLang="zh-TW" dirty="0"/>
              <a:t>the width of </a:t>
            </a:r>
            <a:r>
              <a:rPr lang="en-US" altLang="zh-TW" dirty="0" smtClean="0"/>
              <a:t>the branch </a:t>
            </a:r>
            <a:r>
              <a:rPr lang="en-US" altLang="zh-TW" dirty="0" err="1"/>
              <a:t>config</a:t>
            </a:r>
            <a:r>
              <a:rPr lang="en-US" altLang="zh-TW" dirty="0"/>
              <a:t> output to embed multiple next state </a:t>
            </a:r>
            <a:r>
              <a:rPr lang="en-US" altLang="zh-TW" dirty="0" smtClean="0"/>
              <a:t>configurations is </a:t>
            </a:r>
            <a:r>
              <a:rPr lang="en-US" altLang="zh-TW" dirty="0"/>
              <a:t>possible, but requires a wider </a:t>
            </a:r>
            <a:r>
              <a:rPr lang="en-US" altLang="zh-TW" dirty="0" smtClean="0"/>
              <a:t>interconnection network </a:t>
            </a:r>
            <a:r>
              <a:rPr lang="en-US" altLang="zh-TW" dirty="0"/>
              <a:t>that is more costly to implement.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6915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Capturing Group Support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address </a:t>
            </a:r>
            <a:r>
              <a:rPr lang="en-US" altLang="zh-TW" dirty="0" smtClean="0"/>
              <a:t>this problem </a:t>
            </a:r>
            <a:r>
              <a:rPr lang="en-US" altLang="zh-TW" dirty="0"/>
              <a:t>by transforming the </a:t>
            </a:r>
            <a:r>
              <a:rPr lang="en-US" altLang="zh-TW" dirty="0" smtClean="0"/>
              <a:t>NFA, where </a:t>
            </a:r>
            <a:r>
              <a:rPr lang="en-US" altLang="zh-TW" dirty="0"/>
              <a:t>we split the NFA into </a:t>
            </a:r>
            <a:r>
              <a:rPr lang="en-US" altLang="zh-TW" dirty="0" err="1"/>
              <a:t>subexpressions</a:t>
            </a:r>
            <a:r>
              <a:rPr lang="en-US" altLang="zh-TW" dirty="0"/>
              <a:t> that start or </a:t>
            </a:r>
            <a:r>
              <a:rPr lang="en-US" altLang="zh-TW" dirty="0" smtClean="0"/>
              <a:t>end with </a:t>
            </a:r>
            <a:r>
              <a:rPr lang="en-US" altLang="zh-TW" dirty="0"/>
              <a:t>the delimiters associated with the capturing groups </a:t>
            </a:r>
            <a:r>
              <a:rPr lang="en-US" altLang="zh-TW" dirty="0" smtClean="0"/>
              <a:t>and we </a:t>
            </a:r>
            <a:r>
              <a:rPr lang="en-US" altLang="zh-TW" dirty="0"/>
              <a:t>convert the resulting </a:t>
            </a:r>
            <a:r>
              <a:rPr lang="en-US" altLang="zh-TW" dirty="0" err="1"/>
              <a:t>subexpressions</a:t>
            </a:r>
            <a:r>
              <a:rPr lang="en-US" altLang="zh-TW" dirty="0"/>
              <a:t> individually into </a:t>
            </a:r>
            <a:r>
              <a:rPr lang="en-US" altLang="zh-TW" dirty="0" smtClean="0"/>
              <a:t>deterministic state </a:t>
            </a:r>
            <a:r>
              <a:rPr lang="en-US" altLang="zh-TW" dirty="0"/>
              <a:t>machines</a:t>
            </a:r>
            <a:r>
              <a:rPr lang="en-US" altLang="zh-TW" dirty="0" smtClean="0"/>
              <a:t>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524250"/>
            <a:ext cx="5505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 optimize the clock frequency for a wide range of </a:t>
            </a:r>
            <a:r>
              <a:rPr lang="en-US" altLang="zh-TW" dirty="0" err="1" smtClean="0"/>
              <a:t>regexs</a:t>
            </a:r>
            <a:r>
              <a:rPr lang="en-US" altLang="zh-TW" dirty="0" smtClean="0"/>
              <a:t>, we </a:t>
            </a:r>
            <a:r>
              <a:rPr lang="en-US" altLang="zh-TW" dirty="0"/>
              <a:t>have pipelined our regex processing into two stages.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 the </a:t>
            </a:r>
            <a:r>
              <a:rPr lang="en-US" altLang="zh-TW" dirty="0"/>
              <a:t>first stage, the active state machines compute their </a:t>
            </a:r>
            <a:r>
              <a:rPr lang="en-US" altLang="zh-TW" dirty="0" smtClean="0"/>
              <a:t>next states.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/>
              <a:t>the second stage, a pack operation or an </a:t>
            </a:r>
            <a:r>
              <a:rPr lang="en-US" altLang="zh-TW" dirty="0" smtClean="0"/>
              <a:t>arbiter is </a:t>
            </a:r>
            <a:r>
              <a:rPr lang="en-US" altLang="zh-TW" dirty="0"/>
              <a:t>used to route the branch signals into the load signals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single </a:t>
            </a:r>
            <a:r>
              <a:rPr lang="en-US" altLang="zh-TW" dirty="0"/>
              <a:t>regex pipeline is time-shared by two interleaved </a:t>
            </a:r>
            <a:r>
              <a:rPr lang="en-US" altLang="zh-TW" dirty="0" smtClean="0"/>
              <a:t>text streams</a:t>
            </a:r>
            <a:r>
              <a:rPr lang="en-US" altLang="zh-TW" dirty="0"/>
              <a:t>, accepting an 8-bit character from each stream </a:t>
            </a:r>
            <a:r>
              <a:rPr lang="en-US" altLang="zh-TW" dirty="0" smtClean="0"/>
              <a:t>every two </a:t>
            </a:r>
            <a:r>
              <a:rPr lang="en-US" altLang="zh-TW" dirty="0"/>
              <a:t>cycles. </a:t>
            </a:r>
            <a:endParaRPr lang="en-US" altLang="zh-TW" dirty="0" smtClean="0"/>
          </a:p>
          <a:p>
            <a:r>
              <a:rPr lang="en-US" altLang="zh-TW" dirty="0" smtClean="0"/>
              <a:t>This </a:t>
            </a:r>
            <a:r>
              <a:rPr lang="en-US" altLang="zh-TW" dirty="0"/>
              <a:t>results in a single-stream </a:t>
            </a:r>
            <a:r>
              <a:rPr lang="en-US" altLang="zh-TW" dirty="0" smtClean="0"/>
              <a:t>throughput rate </a:t>
            </a:r>
            <a:r>
              <a:rPr lang="en-US" altLang="zh-TW" dirty="0"/>
              <a:t>of 1 Gb/s and an aggregate throughput rate of 2 </a:t>
            </a:r>
            <a:r>
              <a:rPr lang="en-US" altLang="zh-TW" dirty="0" smtClean="0"/>
              <a:t>Gb/s per </a:t>
            </a:r>
            <a:r>
              <a:rPr lang="en-US" altLang="zh-TW" dirty="0"/>
              <a:t>pipeline assuming a clock frequency of 250 </a:t>
            </a:r>
            <a:r>
              <a:rPr lang="en-US" altLang="zh-TW" dirty="0" err="1"/>
              <a:t>MHz.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05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Regex matching and dictionary matching operations can consume up to 90 percent of the execution time in </a:t>
            </a:r>
            <a:r>
              <a:rPr lang="en-US" altLang="zh-TW" dirty="0" err="1"/>
              <a:t>SystemT</a:t>
            </a:r>
            <a:r>
              <a:rPr lang="en-US" altLang="zh-TW" dirty="0"/>
              <a:t>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78" y="2923953"/>
            <a:ext cx="4719015" cy="37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7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performed experiments on one regex set </a:t>
            </a:r>
            <a:r>
              <a:rPr lang="en-US" altLang="zh-TW" dirty="0" smtClean="0"/>
              <a:t>extracted from </a:t>
            </a:r>
            <a:r>
              <a:rPr lang="en-US" altLang="zh-TW" dirty="0"/>
              <a:t>a real-life text analytics query [2] and on a regex </a:t>
            </a:r>
            <a:r>
              <a:rPr lang="en-US" altLang="zh-TW" dirty="0" smtClean="0"/>
              <a:t>set that </a:t>
            </a:r>
            <a:r>
              <a:rPr lang="en-US" altLang="zh-TW" dirty="0"/>
              <a:t>is part of the application layer packet classifier for </a:t>
            </a:r>
            <a:r>
              <a:rPr lang="en-US" altLang="zh-TW" dirty="0" err="1" smtClean="0"/>
              <a:t>LinuxTM</a:t>
            </a:r>
            <a:r>
              <a:rPr lang="en-US" altLang="zh-TW" dirty="0"/>
              <a:t> </a:t>
            </a:r>
            <a:r>
              <a:rPr lang="en-US" altLang="zh-TW" dirty="0" smtClean="0"/>
              <a:t>(i.e</a:t>
            </a:r>
            <a:r>
              <a:rPr lang="en-US" altLang="zh-TW" dirty="0"/>
              <a:t>., the L7 filter) [18]. </a:t>
            </a: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synthesized the </a:t>
            </a:r>
            <a:r>
              <a:rPr lang="en-US" altLang="zh-TW" dirty="0" smtClean="0"/>
              <a:t>architectures that </a:t>
            </a:r>
            <a:r>
              <a:rPr lang="en-US" altLang="zh-TW" dirty="0"/>
              <a:t>were automatically generated by our compiler using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Quartus</a:t>
            </a:r>
            <a:r>
              <a:rPr lang="en-US" altLang="zh-TW" dirty="0" smtClean="0"/>
              <a:t> </a:t>
            </a:r>
            <a:r>
              <a:rPr lang="en-US" altLang="zh-TW" dirty="0"/>
              <a:t>II 12.1 software for an Altera </a:t>
            </a:r>
            <a:r>
              <a:rPr lang="en-US" altLang="zh-TW" dirty="0" err="1"/>
              <a:t>Stratix</a:t>
            </a:r>
            <a:r>
              <a:rPr lang="en-US" altLang="zh-TW" dirty="0"/>
              <a:t> IV </a:t>
            </a:r>
            <a:r>
              <a:rPr lang="en-US" altLang="zh-TW" dirty="0" smtClean="0"/>
              <a:t>GX530 FPGA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500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34329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1400" dirty="0"/>
              <a:t>Architecture </a:t>
            </a:r>
            <a:r>
              <a:rPr lang="en-US" altLang="zh-TW" sz="1400" dirty="0" smtClean="0"/>
              <a:t>1: implements the </a:t>
            </a:r>
            <a:r>
              <a:rPr lang="en-US" altLang="zh-TW" sz="1400" dirty="0"/>
              <a:t>arbitration-based interconnection </a:t>
            </a:r>
            <a:r>
              <a:rPr lang="en-US" altLang="zh-TW" sz="1400" dirty="0" smtClean="0"/>
              <a:t>scheme</a:t>
            </a:r>
          </a:p>
          <a:p>
            <a:r>
              <a:rPr lang="en-US" altLang="zh-TW" sz="1400" dirty="0" smtClean="0"/>
              <a:t>Architecture 2: </a:t>
            </a:r>
            <a:r>
              <a:rPr lang="en-US" altLang="zh-TW" sz="1400" dirty="0"/>
              <a:t>implements the </a:t>
            </a:r>
            <a:r>
              <a:rPr lang="en-US" altLang="zh-TW" sz="1400" dirty="0" smtClean="0"/>
              <a:t>simplified pack </a:t>
            </a:r>
            <a:r>
              <a:rPr lang="en-US" altLang="zh-TW" sz="1400" dirty="0"/>
              <a:t>network described </a:t>
            </a:r>
          </a:p>
          <a:p>
            <a:r>
              <a:rPr lang="en-US" altLang="zh-TW" sz="1400" dirty="0" smtClean="0"/>
              <a:t>Architecture 3: implements </a:t>
            </a:r>
            <a:r>
              <a:rPr lang="en-US" altLang="zh-TW" sz="1400" dirty="0"/>
              <a:t>the wide pack </a:t>
            </a:r>
            <a:r>
              <a:rPr lang="en-US" altLang="zh-TW" sz="1400" dirty="0" smtClean="0"/>
              <a:t>network</a:t>
            </a:r>
            <a:endParaRPr lang="en-US" altLang="zh-TW" sz="1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86" y="2991510"/>
            <a:ext cx="7181850" cy="1190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4" y="4237963"/>
            <a:ext cx="7804553" cy="24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Such </a:t>
            </a:r>
            <a:r>
              <a:rPr lang="en-US" altLang="zh-TW" dirty="0"/>
              <a:t>systems require support for advanced </a:t>
            </a:r>
            <a:r>
              <a:rPr lang="en-US" altLang="zh-TW" dirty="0" smtClean="0"/>
              <a:t>regex matching </a:t>
            </a:r>
            <a:r>
              <a:rPr lang="en-US" altLang="zh-TW" dirty="0"/>
              <a:t>features, such as start offset reporting and </a:t>
            </a:r>
            <a:r>
              <a:rPr lang="en-US" altLang="zh-TW" dirty="0" smtClean="0"/>
              <a:t>capturing groups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/>
              <a:t>, existing regex matching </a:t>
            </a:r>
            <a:r>
              <a:rPr lang="en-US" altLang="zh-TW" dirty="0" smtClean="0"/>
              <a:t>architectures based </a:t>
            </a:r>
            <a:r>
              <a:rPr lang="en-US" altLang="zh-TW" dirty="0"/>
              <a:t>on reconfigurable nondeterministic </a:t>
            </a:r>
            <a:r>
              <a:rPr lang="en-US" altLang="zh-TW" dirty="0" smtClean="0"/>
              <a:t>state machines and programmable </a:t>
            </a:r>
            <a:r>
              <a:rPr lang="en-US" altLang="zh-TW" dirty="0"/>
              <a:t>deterministic state machines are not </a:t>
            </a:r>
            <a:r>
              <a:rPr lang="en-US" altLang="zh-TW" dirty="0" smtClean="0"/>
              <a:t>designed to </a:t>
            </a:r>
            <a:r>
              <a:rPr lang="en-US" altLang="zh-TW" dirty="0"/>
              <a:t>support such features</a:t>
            </a:r>
            <a:r>
              <a:rPr lang="en-US" altLang="zh-TW" dirty="0" smtClean="0"/>
              <a:t>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23" y="4364467"/>
            <a:ext cx="4873626" cy="26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describe a novel architecture that supports such advanced features including start offset reporting and capturing groups using a network of state machines. </a:t>
            </a:r>
          </a:p>
          <a:p>
            <a:r>
              <a:rPr lang="en-US" altLang="zh-TW" dirty="0"/>
              <a:t>Experiments on an Altera </a:t>
            </a:r>
            <a:r>
              <a:rPr lang="en-US" altLang="zh-TW" dirty="0" err="1"/>
              <a:t>Stratix</a:t>
            </a:r>
            <a:r>
              <a:rPr lang="en-US" altLang="zh-TW" dirty="0"/>
              <a:t> IV FPGA, using </a:t>
            </a:r>
            <a:r>
              <a:rPr lang="en-US" altLang="zh-TW" dirty="0" err="1"/>
              <a:t>regexs</a:t>
            </a:r>
            <a:r>
              <a:rPr lang="en-US" altLang="zh-TW" dirty="0"/>
              <a:t> from a real life text analytics benchmark, show that a throughput rate of 16 Gb/s can be reached.</a:t>
            </a:r>
            <a:endParaRPr lang="zh-TW" altLang="en-US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offset report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State-of-the-art regex architectures based on </a:t>
            </a:r>
            <a:r>
              <a:rPr lang="en-US" altLang="zh-TW" dirty="0" smtClean="0"/>
              <a:t>DFAs </a:t>
            </a:r>
            <a:r>
              <a:rPr lang="en-US" altLang="zh-TW" dirty="0"/>
              <a:t>and </a:t>
            </a:r>
            <a:r>
              <a:rPr lang="en-US" altLang="zh-TW" dirty="0" smtClean="0"/>
              <a:t> </a:t>
            </a:r>
            <a:r>
              <a:rPr lang="en-US" altLang="zh-TW" dirty="0"/>
              <a:t>NFAs simply raise a flag to signal </a:t>
            </a:r>
            <a:r>
              <a:rPr lang="en-US" altLang="zh-TW" dirty="0" smtClean="0"/>
              <a:t>a regex </a:t>
            </a:r>
            <a:r>
              <a:rPr lang="en-US" altLang="zh-TW" dirty="0"/>
              <a:t>match, which only reveals the end offset of the </a:t>
            </a:r>
            <a:r>
              <a:rPr lang="en-US" altLang="zh-TW" dirty="0" smtClean="0"/>
              <a:t>match in </a:t>
            </a:r>
            <a:r>
              <a:rPr lang="en-US" altLang="zh-TW" dirty="0"/>
              <a:t>the input stream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start offsets can be calculated </a:t>
            </a:r>
            <a:r>
              <a:rPr lang="en-US" altLang="zh-TW" dirty="0" smtClean="0"/>
              <a:t>based on </a:t>
            </a:r>
            <a:r>
              <a:rPr lang="en-US" altLang="zh-TW" dirty="0"/>
              <a:t>the end offsets if the regex has a fixed length, but this </a:t>
            </a:r>
            <a:r>
              <a:rPr lang="en-US" altLang="zh-TW" dirty="0" smtClean="0"/>
              <a:t>is rarely </a:t>
            </a:r>
            <a:r>
              <a:rPr lang="en-US" altLang="zh-TW" dirty="0"/>
              <a:t>the case. </a:t>
            </a:r>
            <a:endParaRPr lang="en-US" altLang="zh-TW" dirty="0" smtClean="0"/>
          </a:p>
          <a:p>
            <a:r>
              <a:rPr lang="en-US" altLang="zh-TW" dirty="0" smtClean="0"/>
              <a:t>For </a:t>
            </a:r>
            <a:r>
              <a:rPr lang="en-US" altLang="zh-TW" dirty="0"/>
              <a:t>instance, in the regex a*b[ˆa]*</a:t>
            </a:r>
            <a:r>
              <a:rPr lang="en-US" altLang="zh-TW" dirty="0" err="1" smtClean="0"/>
              <a:t>ca</a:t>
            </a:r>
            <a:r>
              <a:rPr lang="en-US" altLang="zh-TW" dirty="0" smtClean="0"/>
              <a:t>*b, any </a:t>
            </a:r>
            <a:r>
              <a:rPr lang="en-US" altLang="zh-TW" dirty="0"/>
              <a:t>number of repetitions of a in a*b and in </a:t>
            </a:r>
            <a:r>
              <a:rPr lang="en-US" altLang="zh-TW" dirty="0" err="1"/>
              <a:t>ca</a:t>
            </a:r>
            <a:r>
              <a:rPr lang="en-US" altLang="zh-TW" dirty="0"/>
              <a:t>*b, and </a:t>
            </a:r>
            <a:r>
              <a:rPr lang="en-US" altLang="zh-TW" dirty="0" smtClean="0"/>
              <a:t>any number </a:t>
            </a:r>
            <a:r>
              <a:rPr lang="en-US" altLang="zh-TW" dirty="0"/>
              <a:t>of repetitions of ˆa between these two </a:t>
            </a:r>
            <a:r>
              <a:rPr lang="en-US" altLang="zh-TW" dirty="0" smtClean="0"/>
              <a:t>are allowed, making </a:t>
            </a:r>
            <a:r>
              <a:rPr lang="en-US" altLang="zh-TW" dirty="0"/>
              <a:t>the difference between start and end offsets variable.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060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 offset </a:t>
            </a:r>
            <a:r>
              <a:rPr lang="en-US" altLang="zh-TW" dirty="0" smtClean="0"/>
              <a:t>report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naive approach for start offset reporting involves </a:t>
            </a:r>
            <a:r>
              <a:rPr lang="en-US" altLang="zh-TW" dirty="0" smtClean="0"/>
              <a:t>recording the </a:t>
            </a:r>
            <a:r>
              <a:rPr lang="en-US" altLang="zh-TW" dirty="0"/>
              <a:t>start offset each time the first character (or a </a:t>
            </a:r>
            <a:r>
              <a:rPr lang="en-US" altLang="zh-TW" dirty="0" smtClean="0"/>
              <a:t>fixed length </a:t>
            </a:r>
            <a:r>
              <a:rPr lang="en-US" altLang="zh-TW" dirty="0"/>
              <a:t>prefix) of a regex is encountered in the input </a:t>
            </a:r>
            <a:r>
              <a:rPr lang="en-US" altLang="zh-TW" dirty="0" smtClean="0"/>
              <a:t>stream.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problem with </a:t>
            </a:r>
            <a:r>
              <a:rPr lang="en-US" altLang="zh-TW" dirty="0"/>
              <a:t>such an approach is that a occurs multiple </a:t>
            </a:r>
            <a:r>
              <a:rPr lang="en-US" altLang="zh-TW" dirty="0" smtClean="0"/>
              <a:t>times in </a:t>
            </a:r>
            <a:r>
              <a:rPr lang="en-US" altLang="zh-TW" dirty="0"/>
              <a:t>the regex </a:t>
            </a:r>
            <a:r>
              <a:rPr lang="en-US" altLang="zh-TW" b="1" dirty="0"/>
              <a:t>a*b[ˆa]*</a:t>
            </a:r>
            <a:r>
              <a:rPr lang="en-US" altLang="zh-TW" b="1" dirty="0" err="1"/>
              <a:t>ca</a:t>
            </a:r>
            <a:r>
              <a:rPr lang="en-US" altLang="zh-TW" b="1" dirty="0"/>
              <a:t>*b</a:t>
            </a:r>
            <a:r>
              <a:rPr lang="en-US" altLang="zh-TW" dirty="0"/>
              <a:t>. Assume, for instance </a:t>
            </a:r>
            <a:r>
              <a:rPr lang="en-US" altLang="zh-TW" dirty="0" smtClean="0"/>
              <a:t>that we </a:t>
            </a:r>
            <a:r>
              <a:rPr lang="en-US" altLang="zh-TW" dirty="0"/>
              <a:t>are given the input string </a:t>
            </a:r>
            <a:r>
              <a:rPr lang="en-US" altLang="zh-TW" b="1" dirty="0" err="1"/>
              <a:t>abcabcab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4741" y="5200724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err="1"/>
              <a:t>abcabcab</a:t>
            </a:r>
            <a:endParaRPr lang="zh-TW" altLang="en-US" sz="36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3387273" y="5782404"/>
            <a:ext cx="14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753293" y="5902904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241421" y="6019868"/>
            <a:ext cx="14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4607441" y="6129732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下箭號 10"/>
          <p:cNvSpPr/>
          <p:nvPr/>
        </p:nvSpPr>
        <p:spPr>
          <a:xfrm>
            <a:off x="3461701" y="5109645"/>
            <a:ext cx="174634" cy="18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3753293" y="5109645"/>
            <a:ext cx="174634" cy="18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4322939" y="5109645"/>
            <a:ext cx="174634" cy="18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4594553" y="5109645"/>
            <a:ext cx="174634" cy="18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 offset report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3710762"/>
            <a:ext cx="7772400" cy="2461437"/>
          </a:xfrm>
        </p:spPr>
        <p:txBody>
          <a:bodyPr>
            <a:normAutofit/>
          </a:bodyPr>
          <a:lstStyle/>
          <a:p>
            <a:r>
              <a:rPr lang="en-US" altLang="zh-TW" dirty="0"/>
              <a:t>This simple example demonstrates that </a:t>
            </a:r>
            <a:r>
              <a:rPr lang="en-US" altLang="zh-TW" dirty="0" smtClean="0"/>
              <a:t>multiple start </a:t>
            </a:r>
            <a:r>
              <a:rPr lang="en-US" altLang="zh-TW" dirty="0"/>
              <a:t>offset values must be remembered at any time by </a:t>
            </a:r>
            <a:r>
              <a:rPr lang="en-US" altLang="zh-TW" dirty="0" smtClean="0"/>
              <a:t>a regex </a:t>
            </a:r>
            <a:r>
              <a:rPr lang="en-US" altLang="zh-TW" dirty="0"/>
              <a:t>matcher and these values must eventually be </a:t>
            </a:r>
            <a:r>
              <a:rPr lang="en-US" altLang="zh-TW" dirty="0" smtClean="0"/>
              <a:t>associated with </a:t>
            </a:r>
            <a:r>
              <a:rPr lang="en-US" altLang="zh-TW" dirty="0"/>
              <a:t>different end offsets.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existing regex </a:t>
            </a:r>
            <a:r>
              <a:rPr lang="en-US" altLang="zh-TW" dirty="0" smtClean="0"/>
              <a:t>accelerator architectures </a:t>
            </a:r>
            <a:r>
              <a:rPr lang="en-US" altLang="zh-TW" dirty="0"/>
              <a:t>based on programmable DFAs and </a:t>
            </a:r>
            <a:r>
              <a:rPr lang="en-US" altLang="zh-TW" dirty="0" smtClean="0"/>
              <a:t>reconfigurable NFAs </a:t>
            </a:r>
            <a:r>
              <a:rPr lang="en-US" altLang="zh-TW" dirty="0"/>
              <a:t>do not support such a functionality.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344741" y="2238855"/>
            <a:ext cx="2454518" cy="1020087"/>
            <a:chOff x="3344741" y="5109645"/>
            <a:chExt cx="2454518" cy="1020087"/>
          </a:xfrm>
        </p:grpSpPr>
        <p:sp>
          <p:nvSpPr>
            <p:cNvPr id="4" name="矩形 3"/>
            <p:cNvSpPr/>
            <p:nvPr/>
          </p:nvSpPr>
          <p:spPr>
            <a:xfrm>
              <a:off x="3344741" y="5200724"/>
              <a:ext cx="24545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600" b="1" dirty="0" err="1"/>
                <a:t>abcabcab</a:t>
              </a:r>
              <a:endParaRPr lang="zh-TW" altLang="en-US" sz="3600" dirty="0"/>
            </a:p>
          </p:txBody>
        </p:sp>
        <p:cxnSp>
          <p:nvCxnSpPr>
            <p:cNvPr id="5" name="直線接點 4"/>
            <p:cNvCxnSpPr/>
            <p:nvPr/>
          </p:nvCxnSpPr>
          <p:spPr>
            <a:xfrm>
              <a:off x="3387273" y="5782404"/>
              <a:ext cx="144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3753293" y="5902904"/>
              <a:ext cx="108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4241421" y="6019868"/>
              <a:ext cx="144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4607441" y="6129732"/>
              <a:ext cx="108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向下箭號 8"/>
            <p:cNvSpPr/>
            <p:nvPr/>
          </p:nvSpPr>
          <p:spPr>
            <a:xfrm>
              <a:off x="3461701" y="5109645"/>
              <a:ext cx="174634" cy="1821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3753293" y="5109645"/>
              <a:ext cx="174634" cy="1821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4322939" y="5109645"/>
              <a:ext cx="174634" cy="1821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下箭號 11"/>
            <p:cNvSpPr/>
            <p:nvPr/>
          </p:nvSpPr>
          <p:spPr>
            <a:xfrm>
              <a:off x="4594553" y="5109645"/>
              <a:ext cx="174634" cy="1821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03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Capturing group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4391246"/>
            <a:ext cx="7772400" cy="178095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/>
              <a:t>subexpression</a:t>
            </a:r>
            <a:r>
              <a:rPr lang="en-US" altLang="zh-TW" dirty="0"/>
              <a:t> b[ˆa]*c is captured using </a:t>
            </a:r>
            <a:r>
              <a:rPr lang="en-US" altLang="zh-TW" dirty="0" err="1"/>
              <a:t>parantheses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delimiter (? marks the start of a capturing </a:t>
            </a:r>
            <a:r>
              <a:rPr lang="en-US" altLang="zh-TW" dirty="0" smtClean="0"/>
              <a:t>group, and </a:t>
            </a:r>
            <a:r>
              <a:rPr lang="en-US" altLang="zh-TW" dirty="0"/>
              <a:t>the matching closing </a:t>
            </a:r>
            <a:r>
              <a:rPr lang="en-US" altLang="zh-TW" dirty="0" err="1"/>
              <a:t>paranthesis</a:t>
            </a:r>
            <a:r>
              <a:rPr lang="en-US" altLang="zh-TW" dirty="0"/>
              <a:t> marks the end of </a:t>
            </a:r>
            <a:r>
              <a:rPr lang="en-US" altLang="zh-TW" dirty="0" smtClean="0"/>
              <a:t>the capturing </a:t>
            </a:r>
            <a:r>
              <a:rPr lang="en-US" altLang="zh-TW" dirty="0"/>
              <a:t>group. When one or more capturing groups are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08" y="2220556"/>
            <a:ext cx="6391275" cy="2171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60" y="1811990"/>
            <a:ext cx="3152775" cy="4095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04076" y="389432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c</a:t>
            </a:r>
            <a:r>
              <a:rPr lang="en-US" altLang="zh-TW" b="1" dirty="0" smtClean="0"/>
              <a:t>o: current offset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31981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TC103090434[[fn=木頭類型]]</Template>
  <TotalTime>15930</TotalTime>
  <Words>1916</Words>
  <Application>Microsoft Office PowerPoint</Application>
  <PresentationFormat>如螢幕大小 (4:3)</PresentationFormat>
  <Paragraphs>167</Paragraphs>
  <Slides>31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Rockwell</vt:lpstr>
      <vt:lpstr>Rockwell Condensed</vt:lpstr>
      <vt:lpstr>微軟正黑體</vt:lpstr>
      <vt:lpstr>新細明體</vt:lpstr>
      <vt:lpstr>標楷體</vt:lpstr>
      <vt:lpstr>Arial</vt:lpstr>
      <vt:lpstr>Calibri</vt:lpstr>
      <vt:lpstr>Wingdings</vt:lpstr>
      <vt:lpstr>木刻字型</vt:lpstr>
      <vt:lpstr>Hardware-accelerated regular expression matching for high-throughput text analytics</vt:lpstr>
      <vt:lpstr>Introduction</vt:lpstr>
      <vt:lpstr>Introduction</vt:lpstr>
      <vt:lpstr>Introduction</vt:lpstr>
      <vt:lpstr>Introduction</vt:lpstr>
      <vt:lpstr>Start offset report</vt:lpstr>
      <vt:lpstr>Start offset report</vt:lpstr>
      <vt:lpstr>Start offset report</vt:lpstr>
      <vt:lpstr>Capturing group</vt:lpstr>
      <vt:lpstr>Architectures</vt:lpstr>
      <vt:lpstr>Architectures</vt:lpstr>
      <vt:lpstr>Architectures</vt:lpstr>
      <vt:lpstr>Architectures</vt:lpstr>
      <vt:lpstr>Architectures</vt:lpstr>
      <vt:lpstr>Architectures</vt:lpstr>
      <vt:lpstr>Architectures</vt:lpstr>
      <vt:lpstr>Interconnection Network</vt:lpstr>
      <vt:lpstr>Interconnection Network</vt:lpstr>
      <vt:lpstr>Interconnection Network</vt:lpstr>
      <vt:lpstr>Start Offset Reporting Using Arbitration</vt:lpstr>
      <vt:lpstr>Start Offset Reporting Using Arbitration</vt:lpstr>
      <vt:lpstr>Start Offset Reporting Using Arbitration</vt:lpstr>
      <vt:lpstr>Start Offset Reporting Using Arbitration</vt:lpstr>
      <vt:lpstr>Start Offset Reporting Using Arbitration</vt:lpstr>
      <vt:lpstr>Start Offset Reporting Using A Simplified Pack</vt:lpstr>
      <vt:lpstr>Capturing Group Support</vt:lpstr>
      <vt:lpstr>Capturing Group Support</vt:lpstr>
      <vt:lpstr>Capturing Group Support</vt:lpstr>
      <vt:lpstr>Implementation</vt:lpstr>
      <vt:lpstr>Experiments</vt:lpstr>
      <vt:lpstr>Experiments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Marco</dc:creator>
  <cp:lastModifiedBy>marco</cp:lastModifiedBy>
  <cp:revision>926</cp:revision>
  <dcterms:created xsi:type="dcterms:W3CDTF">2013-05-18T09:00:17Z</dcterms:created>
  <dcterms:modified xsi:type="dcterms:W3CDTF">2013-10-30T05:36:04Z</dcterms:modified>
</cp:coreProperties>
</file>